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7" r:id="rId2"/>
    <p:sldId id="290" r:id="rId3"/>
    <p:sldId id="278" r:id="rId4"/>
    <p:sldId id="282" r:id="rId5"/>
    <p:sldId id="279" r:id="rId6"/>
    <p:sldId id="281" r:id="rId7"/>
    <p:sldId id="280" r:id="rId8"/>
    <p:sldId id="272" r:id="rId9"/>
    <p:sldId id="291" r:id="rId10"/>
    <p:sldId id="292" r:id="rId11"/>
    <p:sldId id="275" r:id="rId12"/>
    <p:sldId id="267" r:id="rId13"/>
    <p:sldId id="268" r:id="rId14"/>
    <p:sldId id="269" r:id="rId15"/>
    <p:sldId id="270" r:id="rId16"/>
    <p:sldId id="283" r:id="rId17"/>
    <p:sldId id="286" r:id="rId18"/>
    <p:sldId id="284" r:id="rId19"/>
    <p:sldId id="288" r:id="rId20"/>
    <p:sldId id="287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se.go.kr/sedu/pe/pe1/page5_01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펜타호</a:t>
            </a:r>
            <a:r>
              <a:rPr lang="ko-KR" altLang="en-US" dirty="0" smtClean="0"/>
              <a:t> 사용법 </a:t>
            </a:r>
            <a:r>
              <a:rPr lang="ko-KR" altLang="en-US" dirty="0" err="1" smtClean="0"/>
              <a:t>워크샾</a:t>
            </a:r>
            <a:r>
              <a:rPr lang="ko-KR" altLang="en-US" dirty="0" smtClean="0"/>
              <a:t> </a:t>
            </a:r>
            <a:r>
              <a:rPr lang="en-US" altLang="ko-KR" dirty="0" smtClean="0"/>
              <a:t>#1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기본 컨셉 및 설치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b="1" smtClean="0"/>
              <a:t>권용환</a:t>
            </a:r>
            <a:r>
              <a:rPr lang="ko-KR" altLang="en-US" b="1" dirty="0" smtClean="0"/>
              <a:t> 선임연구원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30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022648"/>
              </p:ext>
            </p:extLst>
          </p:nvPr>
        </p:nvGraphicFramePr>
        <p:xfrm>
          <a:off x="731228" y="209060"/>
          <a:ext cx="5215552" cy="4781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687">
                  <a:extLst>
                    <a:ext uri="{9D8B030D-6E8A-4147-A177-3AD203B41FA5}">
                      <a16:colId xmlns:a16="http://schemas.microsoft.com/office/drawing/2014/main" val="2017265440"/>
                    </a:ext>
                  </a:extLst>
                </a:gridCol>
                <a:gridCol w="1963865">
                  <a:extLst>
                    <a:ext uri="{9D8B030D-6E8A-4147-A177-3AD203B41FA5}">
                      <a16:colId xmlns:a16="http://schemas.microsoft.com/office/drawing/2014/main" val="1591422562"/>
                    </a:ext>
                  </a:extLst>
                </a:gridCol>
              </a:tblGrid>
              <a:tr h="6781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클라이언트 애플리케이션</a:t>
                      </a:r>
                      <a:endParaRPr lang="ko-KR" altLang="en-US" dirty="0"/>
                    </a:p>
                  </a:txBody>
                  <a:tcPr marL="89844" marR="898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0572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애플리케이션 명</a:t>
                      </a:r>
                      <a:endParaRPr lang="ko-KR" altLang="en-US" sz="16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Tribute</a:t>
                      </a:r>
                      <a:endParaRPr lang="ko-KR" altLang="en-US" sz="16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015419337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통합 ​​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(PDI)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 smtClean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51258959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빅데이터를 위한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플러그인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407874233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보고서 디자이너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769214310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4256188167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메타 데이터 편집기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(PME)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3299258194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Aggregate Designer (PAD)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1652071218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Schema Workbench (PSW)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3306946418"/>
                  </a:ext>
                </a:extLst>
              </a:tr>
              <a:tr h="455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펜타호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디자인 스튜디오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(PDS)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764773362"/>
                  </a:ext>
                </a:extLst>
              </a:tr>
            </a:tbl>
          </a:graphicData>
        </a:graphic>
      </p:graphicFrame>
      <p:graphicFrame>
        <p:nvGraphicFramePr>
          <p:cNvPr id="1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711433"/>
              </p:ext>
            </p:extLst>
          </p:nvPr>
        </p:nvGraphicFramePr>
        <p:xfrm>
          <a:off x="6302369" y="209059"/>
          <a:ext cx="5215552" cy="4781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246">
                  <a:extLst>
                    <a:ext uri="{9D8B030D-6E8A-4147-A177-3AD203B41FA5}">
                      <a16:colId xmlns:a16="http://schemas.microsoft.com/office/drawing/2014/main" val="2017265440"/>
                    </a:ext>
                  </a:extLst>
                </a:gridCol>
                <a:gridCol w="1934306">
                  <a:extLst>
                    <a:ext uri="{9D8B030D-6E8A-4147-A177-3AD203B41FA5}">
                      <a16:colId xmlns:a16="http://schemas.microsoft.com/office/drawing/2014/main" val="1591422562"/>
                    </a:ext>
                  </a:extLst>
                </a:gridCol>
              </a:tblGrid>
              <a:tr h="6872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 애플리케이션</a:t>
                      </a:r>
                      <a:endParaRPr lang="ko-KR" altLang="en-US" dirty="0"/>
                    </a:p>
                  </a:txBody>
                  <a:tcPr marL="89844" marR="8984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0572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애플리케이션 명</a:t>
                      </a:r>
                      <a:endParaRPr lang="ko-KR" altLang="en-US" sz="16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Tribute</a:t>
                      </a:r>
                      <a:endParaRPr lang="ko-KR" altLang="en-US" sz="16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015419337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BA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플랫폼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51258959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Analysis Services (Mondrian)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2407874233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대시 보드 디자이너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(PDD)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769214310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분석기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(PAZ)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4256188167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Interactive Reporting (PIR)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3299258194"/>
                  </a:ext>
                </a:extLst>
              </a:tr>
              <a:tr h="58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Pentaho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2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액세스 마법사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EE, CE</a:t>
                      </a:r>
                      <a:endParaRPr lang="ko-KR" altLang="en-US" sz="1200" b="1" dirty="0"/>
                    </a:p>
                  </a:txBody>
                  <a:tcPr marL="89844" marR="89844" anchor="ctr"/>
                </a:tc>
                <a:extLst>
                  <a:ext uri="{0D108BD9-81ED-4DB2-BD59-A6C34878D82A}">
                    <a16:rowId xmlns:a16="http://schemas.microsoft.com/office/drawing/2014/main" val="1652071218"/>
                  </a:ext>
                </a:extLst>
              </a:tr>
            </a:tbl>
          </a:graphicData>
        </a:graphic>
      </p:graphicFrame>
      <p:sp>
        <p:nvSpPr>
          <p:cNvPr id="16" name="내용 개체 틀 7"/>
          <p:cNvSpPr txBox="1">
            <a:spLocks/>
          </p:cNvSpPr>
          <p:nvPr/>
        </p:nvSpPr>
        <p:spPr>
          <a:xfrm>
            <a:off x="731227" y="5170206"/>
            <a:ext cx="10786693" cy="15467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300" b="1" dirty="0" smtClean="0"/>
              <a:t>PDI</a:t>
            </a:r>
            <a:r>
              <a:rPr lang="ko-KR" altLang="en-US" sz="1300" b="1" dirty="0" smtClean="0"/>
              <a:t>는 </a:t>
            </a:r>
            <a:r>
              <a:rPr lang="en-US" altLang="ko-KR" sz="1300" b="1" dirty="0" smtClean="0"/>
              <a:t>Pentaho Data Integration</a:t>
            </a:r>
            <a:r>
              <a:rPr lang="ko-KR" altLang="en-US" sz="1300" b="1" dirty="0" smtClean="0"/>
              <a:t>의 약자로 사용자의 데스크탑에서 데이터를 처리할 수 있는 </a:t>
            </a:r>
            <a:r>
              <a:rPr lang="en-US" altLang="ko-KR" sz="1300" b="1" dirty="0" smtClean="0"/>
              <a:t>GUI </a:t>
            </a:r>
            <a:r>
              <a:rPr lang="ko-KR" altLang="en-US" sz="1300" b="1" dirty="0" smtClean="0"/>
              <a:t>작업환경을 제공합니다</a:t>
            </a:r>
            <a:r>
              <a:rPr lang="en-US" altLang="ko-KR" sz="13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/>
              <a:t>PBA</a:t>
            </a:r>
            <a:r>
              <a:rPr lang="ko-KR" altLang="en-US" sz="1300" b="1" dirty="0" smtClean="0"/>
              <a:t>는 </a:t>
            </a:r>
            <a:r>
              <a:rPr lang="en-US" altLang="ko-KR" sz="1300" b="1" dirty="0" smtClean="0"/>
              <a:t>Pentaho Business Analytics</a:t>
            </a:r>
            <a:r>
              <a:rPr lang="ko-KR" altLang="en-US" sz="1300" b="1" dirty="0" smtClean="0"/>
              <a:t>는 서버에 게시된 파일을 호스팅하여 대시 보드 표시</a:t>
            </a:r>
            <a:r>
              <a:rPr lang="en-US" altLang="ko-KR" sz="1300" b="1" dirty="0" smtClean="0"/>
              <a:t>, </a:t>
            </a:r>
            <a:r>
              <a:rPr lang="ko-KR" altLang="en-US" sz="1300" b="1" dirty="0" smtClean="0"/>
              <a:t>보고서 작성</a:t>
            </a:r>
            <a:r>
              <a:rPr lang="en-US" altLang="ko-KR" sz="1300" b="1" dirty="0" smtClean="0"/>
              <a:t>, OLAP </a:t>
            </a:r>
            <a:r>
              <a:rPr lang="ko-KR" altLang="en-US" sz="1300" b="1" dirty="0" smtClean="0"/>
              <a:t>분석 등을 제공합니다</a:t>
            </a:r>
            <a:r>
              <a:rPr lang="en-US" altLang="ko-KR" sz="13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1" dirty="0" smtClean="0"/>
              <a:t>이번 워크샾에서는 </a:t>
            </a:r>
            <a:r>
              <a:rPr lang="en-US" altLang="ko-KR" sz="1300" b="1" dirty="0" smtClean="0"/>
              <a:t>PDI</a:t>
            </a:r>
            <a:r>
              <a:rPr lang="ko-KR" altLang="en-US" sz="1300" b="1" dirty="0"/>
              <a:t> </a:t>
            </a:r>
            <a:r>
              <a:rPr lang="ko-KR" altLang="en-US" sz="1300" b="1" dirty="0" smtClean="0"/>
              <a:t>부분만 다뤄볼 예정입니다</a:t>
            </a:r>
            <a:r>
              <a:rPr lang="en-US" altLang="ko-KR" sz="1300" b="1" dirty="0" smtClean="0"/>
              <a:t>.</a:t>
            </a:r>
            <a:endParaRPr lang="en-US" altLang="ko-KR" sz="13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945778" y="5039394"/>
            <a:ext cx="3572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도표 출처 </a:t>
            </a:r>
            <a:r>
              <a:rPr lang="en-US" altLang="ko-KR" sz="1100" dirty="0" smtClean="0"/>
              <a:t>: https</a:t>
            </a:r>
            <a:r>
              <a:rPr lang="en-US" altLang="ko-KR" sz="1100" dirty="0"/>
              <a:t>://ko.vvikipedla.com/wiki/Pentaho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760575" y="1367327"/>
            <a:ext cx="5143475" cy="4016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58" y="2233060"/>
            <a:ext cx="8436550" cy="4330574"/>
          </a:xfrm>
          <a:prstGeom prst="rect">
            <a:avLst/>
          </a:prstGeom>
        </p:spPr>
      </p:pic>
      <p:sp>
        <p:nvSpPr>
          <p:cNvPr id="5" name="사각형 설명선 4"/>
          <p:cNvSpPr/>
          <p:nvPr/>
        </p:nvSpPr>
        <p:spPr>
          <a:xfrm>
            <a:off x="290482" y="2580831"/>
            <a:ext cx="2888553" cy="3815872"/>
          </a:xfrm>
          <a:prstGeom prst="wedgeRectCallout">
            <a:avLst>
              <a:gd name="adj1" fmla="val 60049"/>
              <a:gd name="adj2" fmla="val -25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8" y="2678928"/>
            <a:ext cx="2705100" cy="3619500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5759865" y="5136022"/>
            <a:ext cx="6204248" cy="1530789"/>
          </a:xfrm>
          <a:prstGeom prst="wedgeRoundRectCallout">
            <a:avLst>
              <a:gd name="adj1" fmla="val -41747"/>
              <a:gd name="adj2" fmla="val -81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블록 코딩 식으로 데이터 처리 과정을</a:t>
            </a:r>
            <a:r>
              <a:rPr lang="en-US" altLang="ko-KR" sz="1400" b="1" dirty="0" smtClean="0"/>
              <a:t> GUI</a:t>
            </a:r>
            <a:r>
              <a:rPr lang="ko-KR" altLang="en-US" sz="1400" b="1" dirty="0" smtClean="0"/>
              <a:t>화면에 코딩 없이 구현합니다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FF00"/>
                </a:solidFill>
              </a:rPr>
              <a:t>개별 작업 단위 하나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사각형 안에 아이콘이 있는 형태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)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안에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 블록 하나</a:t>
            </a:r>
            <a:r>
              <a:rPr lang="ko-KR" altLang="en-US" sz="1400" b="1" dirty="0" smtClean="0"/>
              <a:t>가 들어있으며 단일 작업을 수행합니다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이런 개별 작업 단위들은 모듈 안에 배치되고 모듈을 통해 실행됩니다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9" name="제목 5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altLang="ko-KR" sz="3200" dirty="0" smtClean="0"/>
              <a:t>What is                     ? </a:t>
            </a:r>
            <a:r>
              <a:rPr lang="en-US" altLang="ko-KR" sz="3200" dirty="0" err="1" smtClean="0"/>
              <a:t>Low_code</a:t>
            </a:r>
            <a:r>
              <a:rPr lang="en-US" altLang="ko-KR" sz="3200" dirty="0" smtClean="0"/>
              <a:t> GUI</a:t>
            </a:r>
            <a:r>
              <a:rPr lang="ko-KR" altLang="en-US" sz="3200" dirty="0" smtClean="0"/>
              <a:t> 데이터 처리 </a:t>
            </a:r>
            <a:r>
              <a:rPr lang="en-US" altLang="ko-KR" sz="3200" dirty="0" smtClean="0"/>
              <a:t>Tool !</a:t>
            </a:r>
            <a:endParaRPr lang="ko-KR" altLang="en-US" sz="3200" dirty="0"/>
          </a:p>
        </p:txBody>
      </p:sp>
      <p:pic>
        <p:nvPicPr>
          <p:cNvPr id="12" name="내용 개체 틀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3" y="897162"/>
            <a:ext cx="2192860" cy="615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4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0490" y="312964"/>
            <a:ext cx="10571998" cy="970450"/>
          </a:xfrm>
        </p:spPr>
        <p:txBody>
          <a:bodyPr/>
          <a:lstStyle/>
          <a:p>
            <a:r>
              <a:rPr lang="en-US" altLang="ko-KR" dirty="0" smtClean="0"/>
              <a:t>  Pentaho</a:t>
            </a:r>
            <a:r>
              <a:rPr lang="ko-KR" altLang="en-US" dirty="0" smtClean="0"/>
              <a:t>가 데이터를 처리하는 기본 원리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>
          <a:xfrm>
            <a:off x="130490" y="2375965"/>
            <a:ext cx="6748482" cy="407289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smtClean="0"/>
              <a:t>각 </a:t>
            </a:r>
            <a:r>
              <a:rPr lang="ko-KR" altLang="en-US" sz="1700" dirty="0" smtClean="0">
                <a:solidFill>
                  <a:srgbClr val="FFFF00"/>
                </a:solidFill>
              </a:rPr>
              <a:t>개별 작업 단위</a:t>
            </a:r>
            <a:r>
              <a:rPr lang="ko-KR" altLang="en-US" sz="1700" dirty="0" smtClean="0"/>
              <a:t> 들은 데이터를 주고 받습니다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이 때 데이터는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우측과 같은 형태의 </a:t>
            </a:r>
            <a:r>
              <a:rPr lang="ko-KR" altLang="en-US" sz="1700" dirty="0" err="1" smtClean="0"/>
              <a:t>작업공간에</a:t>
            </a:r>
            <a:r>
              <a:rPr lang="ko-KR" altLang="en-US" sz="1700" dirty="0" smtClean="0"/>
              <a:t> 담겨 전달 및 처리 됩니다</a:t>
            </a:r>
            <a:r>
              <a:rPr lang="en-US" altLang="ko-KR" sz="1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 err="1" smtClean="0"/>
              <a:t>펜타호는</a:t>
            </a:r>
            <a:r>
              <a:rPr lang="ko-KR" altLang="en-US" sz="1700" dirty="0" smtClean="0"/>
              <a:t> 필드</a:t>
            </a:r>
            <a:r>
              <a:rPr lang="en-US" altLang="ko-KR" sz="1700" dirty="0" smtClean="0"/>
              <a:t>(Field)</a:t>
            </a:r>
            <a:r>
              <a:rPr lang="ko-KR" altLang="en-US" sz="1700" dirty="0" smtClean="0"/>
              <a:t>와 로우</a:t>
            </a:r>
            <a:r>
              <a:rPr lang="en-US" altLang="ko-KR" sz="1700" dirty="0" smtClean="0"/>
              <a:t>(Row)</a:t>
            </a:r>
            <a:r>
              <a:rPr lang="ko-KR" altLang="en-US" sz="1700" dirty="0" smtClean="0"/>
              <a:t>로 </a:t>
            </a:r>
            <a:r>
              <a:rPr lang="ko-KR" altLang="en-US" sz="1700" dirty="0"/>
              <a:t>구성된 </a:t>
            </a:r>
            <a:r>
              <a:rPr lang="ko-KR" altLang="en-US" sz="1700" dirty="0" err="1" smtClean="0"/>
              <a:t>작업공간에</a:t>
            </a:r>
            <a:r>
              <a:rPr lang="en-US" altLang="ko-KR" sz="1700" dirty="0"/>
              <a:t/>
            </a:r>
            <a:br>
              <a:rPr lang="en-US" altLang="ko-KR" sz="1700" dirty="0"/>
            </a:br>
            <a:r>
              <a:rPr lang="ko-KR" altLang="en-US" sz="1700" dirty="0" smtClean="0"/>
              <a:t>데이터를 올려놓은 다음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각종 처리 </a:t>
            </a:r>
            <a:r>
              <a:rPr lang="ko-KR" altLang="en-US" sz="1700" dirty="0"/>
              <a:t>작업을 진행하는 </a:t>
            </a:r>
            <a:r>
              <a:rPr lang="en-US" altLang="ko-KR" sz="1700" dirty="0"/>
              <a:t>Tool</a:t>
            </a:r>
            <a:r>
              <a:rPr lang="ko-KR" altLang="en-US" sz="1700" dirty="0" smtClean="0"/>
              <a:t>입니다</a:t>
            </a:r>
            <a:r>
              <a:rPr lang="en-US" altLang="ko-KR" sz="1700" dirty="0" smtClean="0"/>
              <a:t>.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 smtClean="0"/>
              <a:t>필드는 </a:t>
            </a:r>
            <a:r>
              <a:rPr lang="ko-KR" altLang="en-US" sz="1700" dirty="0"/>
              <a:t>세로로 한 </a:t>
            </a:r>
            <a:r>
              <a:rPr lang="ko-KR" altLang="en-US" sz="1700" dirty="0" smtClean="0"/>
              <a:t>줄을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 로우는 </a:t>
            </a:r>
            <a:r>
              <a:rPr lang="ko-KR" altLang="en-US" sz="1700" dirty="0"/>
              <a:t>가로로 한 </a:t>
            </a:r>
            <a:r>
              <a:rPr lang="ko-KR" altLang="en-US" sz="1700" dirty="0" smtClean="0"/>
              <a:t>줄을 </a:t>
            </a:r>
            <a:r>
              <a:rPr lang="ko-KR" altLang="en-US" sz="1700" dirty="0"/>
              <a:t>의미합니다</a:t>
            </a:r>
            <a:r>
              <a:rPr lang="en-US" altLang="ko-KR" sz="1700" dirty="0" smtClean="0"/>
              <a:t>.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 smtClean="0"/>
              <a:t>엑셀의 </a:t>
            </a:r>
            <a:r>
              <a:rPr lang="ko-KR" altLang="en-US" sz="1700" dirty="0"/>
              <a:t>열과 행을 생각하시면 이해가 </a:t>
            </a:r>
            <a:r>
              <a:rPr lang="ko-KR" altLang="en-US" sz="1700" dirty="0" smtClean="0"/>
              <a:t>빠르실 </a:t>
            </a:r>
            <a:r>
              <a:rPr lang="ko-KR" altLang="en-US" sz="1700" dirty="0"/>
              <a:t>겁니다</a:t>
            </a:r>
            <a:r>
              <a:rPr lang="en-US" altLang="ko-KR" sz="17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 smtClean="0"/>
              <a:t>데이터를 필드와 로우로 구성된 </a:t>
            </a:r>
            <a:r>
              <a:rPr lang="ko-KR" altLang="en-US" sz="1700" dirty="0" err="1" smtClean="0"/>
              <a:t>작업공간에</a:t>
            </a:r>
            <a:r>
              <a:rPr lang="ko-KR" altLang="en-US" sz="1700" dirty="0" smtClean="0"/>
              <a:t> 넣고 필드와 로우를 기준으로 데이터를 처리한다는 것이 </a:t>
            </a:r>
            <a:r>
              <a:rPr lang="en-US" altLang="ko-KR" sz="1700" dirty="0" smtClean="0"/>
              <a:t>Pentaho</a:t>
            </a:r>
            <a:r>
              <a:rPr lang="ko-KR" altLang="en-US" sz="1700" dirty="0" smtClean="0"/>
              <a:t>를 통한 데이터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처리의 기본 원리입니다</a:t>
            </a:r>
            <a:r>
              <a:rPr lang="en-US" altLang="ko-KR" sz="1700" dirty="0" smtClean="0"/>
              <a:t>.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94" y="2384353"/>
            <a:ext cx="4964096" cy="3989006"/>
          </a:xfrm>
        </p:spPr>
      </p:pic>
    </p:spTree>
    <p:extLst>
      <p:ext uri="{BB962C8B-B14F-4D97-AF65-F5344CB8AC3E}">
        <p14:creationId xmlns:p14="http://schemas.microsoft.com/office/powerpoint/2010/main" val="34217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39080" y="532648"/>
            <a:ext cx="10571998" cy="970450"/>
          </a:xfrm>
        </p:spPr>
        <p:txBody>
          <a:bodyPr/>
          <a:lstStyle/>
          <a:p>
            <a:r>
              <a:rPr lang="en-US" altLang="ko-KR" sz="3600" dirty="0" smtClean="0"/>
              <a:t>Pentaho</a:t>
            </a:r>
            <a:r>
              <a:rPr lang="ko-KR" altLang="en-US" sz="3600" dirty="0" smtClean="0"/>
              <a:t>의 데이터 처리 모듈 및 기본 작업 단위</a:t>
            </a:r>
            <a:endParaRPr lang="ko-KR" altLang="en-US" sz="3600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11062" y="1922804"/>
            <a:ext cx="11205221" cy="4845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/>
              <a:t> 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Transformation</a:t>
            </a:r>
            <a:r>
              <a:rPr lang="en-US" altLang="ko-KR" sz="2800" b="1" dirty="0" smtClean="0"/>
              <a:t> : </a:t>
            </a:r>
            <a:r>
              <a:rPr lang="ko-KR" altLang="en-US" sz="2800" b="1" dirty="0" smtClean="0"/>
              <a:t>실질적인 데이터 조작을 수행하는 모듈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400" b="1" dirty="0" smtClean="0"/>
              <a:t> -&gt; </a:t>
            </a:r>
            <a:r>
              <a:rPr lang="ko-KR" altLang="en-US" sz="2400" b="1" dirty="0" smtClean="0"/>
              <a:t>이 안에서 배치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수행되는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개별 작업 단위</a:t>
            </a:r>
            <a:r>
              <a:rPr lang="ko-KR" altLang="en-US" sz="2400" b="1" dirty="0" smtClean="0"/>
              <a:t>를 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Step</a:t>
            </a:r>
            <a:r>
              <a:rPr lang="ko-KR" altLang="en-US" sz="2400" b="1" dirty="0" smtClean="0"/>
              <a:t>이라 한다</a:t>
            </a:r>
            <a:r>
              <a:rPr lang="en-US" altLang="ko-KR" sz="2400" b="1" dirty="0" smtClean="0"/>
              <a:t>.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-&gt; .</a:t>
            </a:r>
            <a:r>
              <a:rPr lang="en-US" altLang="ko-KR" sz="2400" b="1" dirty="0" err="1" smtClean="0"/>
              <a:t>ktr</a:t>
            </a:r>
            <a:r>
              <a:rPr lang="en-US" altLang="ko-KR" sz="2400" b="1" dirty="0" smtClean="0"/>
              <a:t> </a:t>
            </a:r>
            <a:r>
              <a:rPr lang="ko-KR" altLang="en-US" sz="2400" b="1" dirty="0" err="1" smtClean="0"/>
              <a:t>확장자</a:t>
            </a:r>
            <a:r>
              <a:rPr lang="ko-KR" altLang="en-US" sz="2400" b="1" dirty="0" smtClean="0"/>
              <a:t> 파일로 저장됩니다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Job</a:t>
            </a:r>
            <a:r>
              <a:rPr lang="en-US" altLang="ko-KR" sz="2800" b="1" dirty="0" smtClean="0"/>
              <a:t> : </a:t>
            </a:r>
            <a:r>
              <a:rPr lang="ko-KR" altLang="en-US" sz="2800" b="1" dirty="0" smtClean="0"/>
              <a:t>데이터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파일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및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전체적인 </a:t>
            </a:r>
            <a:r>
              <a:rPr lang="en-US" altLang="ko-KR" sz="2800" b="1" dirty="0" smtClean="0"/>
              <a:t>Workflow</a:t>
            </a:r>
            <a:r>
              <a:rPr lang="ko-KR" altLang="en-US" sz="2800" b="1" dirty="0" smtClean="0"/>
              <a:t>를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관리하는 모듈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en-US" altLang="ko-KR" sz="2400" b="1" dirty="0" smtClean="0"/>
              <a:t>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이 안에서 </a:t>
            </a:r>
            <a:r>
              <a:rPr lang="ko-KR" altLang="en-US" sz="2400" b="1" dirty="0" smtClean="0"/>
              <a:t>배치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수행되는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개별 작업 단위</a:t>
            </a:r>
            <a:r>
              <a:rPr lang="ko-KR" altLang="en-US" sz="2400" b="1" dirty="0" smtClean="0"/>
              <a:t>를 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Entry</a:t>
            </a:r>
            <a:r>
              <a:rPr lang="ko-KR" altLang="en-US" sz="2400" b="1" dirty="0" smtClean="0"/>
              <a:t>라 </a:t>
            </a:r>
            <a:r>
              <a:rPr lang="ko-KR" altLang="en-US" sz="2400" b="1" dirty="0"/>
              <a:t>한다</a:t>
            </a:r>
            <a:r>
              <a:rPr lang="en-US" altLang="ko-KR" sz="2400" b="1" dirty="0" smtClean="0"/>
              <a:t>.</a:t>
            </a:r>
            <a:br>
              <a:rPr lang="en-US" altLang="ko-KR" sz="2400" b="1" dirty="0" smtClean="0"/>
            </a:br>
            <a:r>
              <a:rPr lang="en-US" altLang="ko-KR" sz="2400" b="1" dirty="0"/>
              <a:t> -&gt; .</a:t>
            </a:r>
            <a:r>
              <a:rPr lang="en-US" altLang="ko-KR" sz="2400" b="1" dirty="0" err="1" smtClean="0"/>
              <a:t>kjb</a:t>
            </a:r>
            <a:r>
              <a:rPr lang="en-US" altLang="ko-KR" sz="2400" b="1" dirty="0" smtClean="0"/>
              <a:t> </a:t>
            </a:r>
            <a:r>
              <a:rPr lang="ko-KR" altLang="en-US" sz="2400" b="1" dirty="0" err="1"/>
              <a:t>확장자</a:t>
            </a:r>
            <a:r>
              <a:rPr lang="ko-KR" altLang="en-US" sz="2400" b="1" dirty="0"/>
              <a:t> 파일로 저장됩니다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96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771108"/>
            <a:ext cx="11566800" cy="6080400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0" y="0"/>
            <a:ext cx="4426721" cy="1064626"/>
          </a:xfrm>
          <a:prstGeom prst="wedgeRoundRectCallout">
            <a:avLst>
              <a:gd name="adj1" fmla="val -21249"/>
              <a:gd name="adj2" fmla="val 62382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Pentaho</a:t>
            </a:r>
            <a:r>
              <a:rPr lang="ko-KR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모듈 설명 </a:t>
            </a:r>
            <a:r>
              <a:rPr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Job</a:t>
            </a:r>
            <a:endParaRPr lang="ko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5" name="내용 개체 틀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46" y="131902"/>
            <a:ext cx="821096" cy="8008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375124" y="1743343"/>
            <a:ext cx="1910876" cy="4768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417762" y="3510186"/>
            <a:ext cx="948584" cy="60675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551901" y="4910679"/>
            <a:ext cx="6480559" cy="1750180"/>
          </a:xfrm>
          <a:prstGeom prst="wedgeRoundRectCallout">
            <a:avLst>
              <a:gd name="adj1" fmla="val -52202"/>
              <a:gd name="adj2" fmla="val -83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Entry</a:t>
            </a:r>
            <a:r>
              <a:rPr lang="ko-KR" altLang="en-US" sz="1600" b="1" dirty="0"/>
              <a:t>들을 끌어와 전체적인 </a:t>
            </a:r>
            <a:r>
              <a:rPr lang="en-US" altLang="ko-KR" sz="1600" b="1" dirty="0">
                <a:solidFill>
                  <a:srgbClr val="FFFF00"/>
                </a:solidFill>
              </a:rPr>
              <a:t>Workflow</a:t>
            </a:r>
            <a:r>
              <a:rPr lang="ko-KR" altLang="en-US" sz="1600" b="1" dirty="0"/>
              <a:t>를 관리합니다</a:t>
            </a:r>
            <a:r>
              <a:rPr lang="en-US" altLang="ko-KR" sz="1600" b="1" dirty="0"/>
              <a:t>.</a:t>
            </a:r>
            <a:br>
              <a:rPr lang="en-US" altLang="ko-KR" sz="1600" b="1" dirty="0"/>
            </a:br>
            <a:endParaRPr lang="en-US" altLang="ko-KR" sz="1600" b="1" dirty="0"/>
          </a:p>
          <a:p>
            <a:r>
              <a:rPr lang="ko-KR" altLang="en-US" sz="1600" b="1" dirty="0" smtClean="0"/>
              <a:t>각 작업단위들은 선으로 연결되어 있는데 이 것을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Hop</a:t>
            </a:r>
            <a:r>
              <a:rPr lang="ko-KR" altLang="en-US" sz="1600" b="1" dirty="0" smtClean="0"/>
              <a:t>라고 합니다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Ex : </a:t>
            </a:r>
            <a:r>
              <a:rPr lang="ko-KR" altLang="en-US" sz="1600" b="1" dirty="0"/>
              <a:t>파일 이동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값 비교에 의한 </a:t>
            </a:r>
            <a:r>
              <a:rPr lang="en-US" altLang="ko-KR" sz="1600" b="1" dirty="0"/>
              <a:t>Flow </a:t>
            </a:r>
            <a:r>
              <a:rPr lang="ko-KR" altLang="en-US" sz="1600" b="1" dirty="0"/>
              <a:t>제어 및 작업 </a:t>
            </a:r>
            <a:r>
              <a:rPr lang="ko-KR" altLang="en-US" sz="1600" b="1" dirty="0" err="1"/>
              <a:t>스케쥴링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1577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5" y="772232"/>
            <a:ext cx="11568157" cy="60795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401652" y="1751888"/>
            <a:ext cx="1845891" cy="48454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0" y="0"/>
            <a:ext cx="5734228" cy="1064626"/>
          </a:xfrm>
          <a:prstGeom prst="wedgeRoundRectCallout">
            <a:avLst>
              <a:gd name="adj1" fmla="val -25650"/>
              <a:gd name="adj2" fmla="val 7132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Pentaho</a:t>
            </a:r>
            <a:r>
              <a:rPr lang="ko-KR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모듈 설명 </a:t>
            </a:r>
            <a:r>
              <a:rPr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Transformation</a:t>
            </a:r>
            <a:endParaRPr lang="ko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내용 개체 틀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50" y="156075"/>
            <a:ext cx="771525" cy="7524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510732">
            <a:off x="2392821" y="3583967"/>
            <a:ext cx="948584" cy="60675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15313" y="5055623"/>
            <a:ext cx="9386129" cy="1541730"/>
          </a:xfrm>
          <a:prstGeom prst="wedgeRoundRectCallout">
            <a:avLst>
              <a:gd name="adj1" fmla="val -52202"/>
              <a:gd name="adj2" fmla="val -83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Step</a:t>
            </a:r>
            <a:r>
              <a:rPr lang="ko-KR" altLang="en-US" sz="1600" b="1" dirty="0" smtClean="0"/>
              <a:t>들을 끌어와 실질적인 데이터 조작 작업을 수행합니다</a:t>
            </a:r>
            <a:r>
              <a:rPr lang="en-US" altLang="ko-KR" sz="1600" b="1" dirty="0" smtClean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각 작업단위들은 선으로 연결되어 있는데 이 것을 </a:t>
            </a:r>
            <a:r>
              <a:rPr lang="en-US" altLang="ko-KR" sz="1600" b="1" dirty="0">
                <a:solidFill>
                  <a:srgbClr val="FFFF00"/>
                </a:solidFill>
              </a:rPr>
              <a:t>Hop</a:t>
            </a:r>
            <a:r>
              <a:rPr lang="ko-KR" altLang="en-US" sz="1600" b="1" dirty="0"/>
              <a:t>라고 합니다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Ex : </a:t>
            </a:r>
            <a:r>
              <a:rPr lang="ko-KR" altLang="en-US" sz="1600" b="1" dirty="0" smtClean="0"/>
              <a:t>파일 및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에서 데이터 불러오기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값 계산하기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행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열 변환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데이터 병합 및 분리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데이터 저장 등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997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워크샾을</a:t>
            </a:r>
            <a:r>
              <a:rPr lang="ko-KR" altLang="en-US" dirty="0" smtClean="0"/>
              <a:t> 위한 </a:t>
            </a:r>
            <a:r>
              <a:rPr lang="ko-KR" altLang="en-US" dirty="0" err="1" smtClean="0"/>
              <a:t>펜타호</a:t>
            </a:r>
            <a:r>
              <a:rPr lang="ko-KR" altLang="en-US" dirty="0" smtClean="0"/>
              <a:t> 간단 설치 과정 설명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9" y="2288089"/>
            <a:ext cx="9751739" cy="4435687"/>
          </a:xfrm>
        </p:spPr>
      </p:pic>
    </p:spTree>
    <p:extLst>
      <p:ext uri="{BB962C8B-B14F-4D97-AF65-F5344CB8AC3E}">
        <p14:creationId xmlns:p14="http://schemas.microsoft.com/office/powerpoint/2010/main" val="38485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60727" y="253142"/>
            <a:ext cx="7189365" cy="694815"/>
          </a:xfrm>
        </p:spPr>
        <p:txBody>
          <a:bodyPr anchor="ctr"/>
          <a:lstStyle/>
          <a:p>
            <a:r>
              <a:rPr lang="ko-KR" altLang="en-US" sz="2400" dirty="0" err="1" smtClean="0"/>
              <a:t>펜타호</a:t>
            </a:r>
            <a:r>
              <a:rPr lang="ko-KR" altLang="en-US" sz="2400" dirty="0" smtClean="0"/>
              <a:t> 간단 설치 과정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설치 과정 안내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7" y="1707541"/>
            <a:ext cx="11486253" cy="382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2133" cy="970450"/>
          </a:xfrm>
        </p:spPr>
        <p:txBody>
          <a:bodyPr/>
          <a:lstStyle/>
          <a:p>
            <a:r>
              <a:rPr lang="ko-KR" altLang="en-US" dirty="0" err="1" smtClean="0"/>
              <a:t>펜타호</a:t>
            </a:r>
            <a:r>
              <a:rPr lang="ko-KR" altLang="en-US" dirty="0" smtClean="0"/>
              <a:t> 간단 설치 과정</a:t>
            </a:r>
            <a:r>
              <a:rPr lang="en-US" altLang="ko-KR" dirty="0"/>
              <a:t> </a:t>
            </a:r>
            <a:r>
              <a:rPr lang="en-US" altLang="ko-KR" dirty="0" smtClean="0"/>
              <a:t>– 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452533" y="2396067"/>
            <a:ext cx="6179599" cy="425663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err="1" smtClean="0"/>
              <a:t>jdk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Java Development Kit</a:t>
            </a:r>
            <a:r>
              <a:rPr lang="ko-KR" altLang="en-US" sz="2000" dirty="0" smtClean="0"/>
              <a:t>의 약자로 </a:t>
            </a:r>
            <a:r>
              <a:rPr lang="ko-KR" altLang="en-US" sz="2000" dirty="0" err="1" smtClean="0"/>
              <a:t>펜타호가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JDK 1.8</a:t>
            </a:r>
            <a:r>
              <a:rPr lang="ko-KR" altLang="en-US" sz="2000" dirty="0" smtClean="0"/>
              <a:t>기반으로 구동되기 때문에 필요합니다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라이선스 이슈를 방지하기 위해 </a:t>
            </a:r>
            <a:r>
              <a:rPr lang="en-US" altLang="ko-KR" sz="2000" dirty="0" err="1" smtClean="0"/>
              <a:t>openjdk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oracle </a:t>
            </a:r>
            <a:r>
              <a:rPr lang="en-US" altLang="ko-KR" sz="2000" dirty="0" err="1" smtClean="0"/>
              <a:t>jdk</a:t>
            </a:r>
            <a:r>
              <a:rPr lang="ko-KR" altLang="en-US" sz="2000" dirty="0" smtClean="0"/>
              <a:t>대신 설치합니다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</a:t>
            </a:r>
            <a:r>
              <a:rPr lang="ko-KR" altLang="en-US" sz="2000" dirty="0" smtClean="0"/>
              <a:t>번 폴더 안 텍스트 파일에 있는 링크를 통해 </a:t>
            </a:r>
            <a:r>
              <a:rPr lang="en-US" altLang="ko-KR" sz="2000" dirty="0" err="1" smtClean="0"/>
              <a:t>openjdk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페이지로 이동합니다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JDK </a:t>
            </a:r>
            <a:r>
              <a:rPr lang="ko-KR" altLang="en-US" sz="2000" dirty="0" smtClean="0"/>
              <a:t>설치 과정은 전부 기본 설정으로 진행되었다는 가정하에 </a:t>
            </a:r>
            <a:r>
              <a:rPr lang="ko-KR" altLang="en-US" sz="2000" dirty="0" smtClean="0"/>
              <a:t>다음 단계로 넘어갑니다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1892515"/>
            <a:ext cx="4512734" cy="49654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9853" y="6652703"/>
            <a:ext cx="2536280" cy="1732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822133" cy="970450"/>
          </a:xfrm>
        </p:spPr>
        <p:txBody>
          <a:bodyPr/>
          <a:lstStyle/>
          <a:p>
            <a:r>
              <a:rPr lang="ko-KR" altLang="en-US" dirty="0" err="1" smtClean="0"/>
              <a:t>펜타호</a:t>
            </a:r>
            <a:r>
              <a:rPr lang="ko-KR" altLang="en-US" dirty="0" smtClean="0"/>
              <a:t> 간단 설치 과정</a:t>
            </a:r>
            <a:r>
              <a:rPr lang="en-US" altLang="ko-KR" dirty="0"/>
              <a:t> </a:t>
            </a:r>
            <a:r>
              <a:rPr lang="en-US" altLang="ko-KR" dirty="0" smtClean="0"/>
              <a:t>– JDK </a:t>
            </a:r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633982" y="2204815"/>
            <a:ext cx="4334921" cy="446668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/>
              <a:t>정상적으로 </a:t>
            </a:r>
            <a:r>
              <a:rPr lang="en-US" altLang="ko-KR" sz="1400" b="1" dirty="0" smtClean="0"/>
              <a:t>JDK</a:t>
            </a:r>
            <a:r>
              <a:rPr lang="ko-KR" altLang="en-US" sz="1400" b="1" dirty="0" smtClean="0"/>
              <a:t>를 구동시키기 위해서는 </a:t>
            </a:r>
            <a:r>
              <a:rPr lang="en-US" altLang="ko-KR" sz="1400" b="1" dirty="0" smtClean="0"/>
              <a:t>JDK</a:t>
            </a:r>
            <a:r>
              <a:rPr lang="ko-KR" altLang="en-US" sz="1400" b="1" dirty="0" smtClean="0"/>
              <a:t>를 설치한 이후에 추가 환경 설정을 해줘야 합니다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원래는 일일이 사람이 입력해야하는 번거로움이 있는데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본 과정에서는 화면에 나와있는 파일을 통해 환경 설정을 자동으로 하도록 세팅했습니다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본 프로그램은 관리자 권한으로 실행해야 합니다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setx</a:t>
            </a:r>
            <a:r>
              <a:rPr lang="en-US" altLang="ko-KR" sz="1400" b="1" dirty="0" smtClean="0"/>
              <a:t> –m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명령어로 시스템 변수를 세팅한 뒤 </a:t>
            </a:r>
            <a:r>
              <a:rPr lang="en-US" altLang="ko-KR" sz="1400" b="1" dirty="0" smtClean="0"/>
              <a:t>java –version</a:t>
            </a:r>
            <a:r>
              <a:rPr lang="ko-KR" altLang="en-US" sz="1400" b="1" dirty="0" smtClean="0"/>
              <a:t>과 </a:t>
            </a:r>
            <a:r>
              <a:rPr lang="en-US" altLang="ko-KR" sz="1400" b="1" dirty="0" err="1" smtClean="0"/>
              <a:t>javac</a:t>
            </a:r>
            <a:r>
              <a:rPr lang="en-US" altLang="ko-KR" sz="1400" b="1" dirty="0" smtClean="0"/>
              <a:t> –version</a:t>
            </a:r>
            <a:r>
              <a:rPr lang="ko-KR" altLang="en-US" sz="1400" b="1" dirty="0" smtClean="0"/>
              <a:t>명령어를 통해 환경변수 설정 여부를 확인합니다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이미 자바 관련 변수 설정이 되어있다면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ko-KR" altLang="en-US" sz="1400" b="1" dirty="0" smtClean="0"/>
              <a:t>실행하지 말아 주십시오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6" y="2742622"/>
            <a:ext cx="7048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워크샾</a:t>
            </a:r>
            <a:r>
              <a:rPr lang="ko-KR" altLang="en-US" dirty="0" smtClean="0"/>
              <a:t> 진행과정 설명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8712" y="2204815"/>
            <a:ext cx="10554574" cy="43583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FF00"/>
                </a:solidFill>
              </a:rPr>
              <a:t>1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부</a:t>
            </a:r>
            <a:r>
              <a:rPr lang="ko-KR" altLang="en-US" sz="2400" b="1" dirty="0" smtClean="0"/>
              <a:t>와</a:t>
            </a:r>
            <a:r>
              <a:rPr lang="en-US" altLang="ko-KR" sz="2400" b="1" dirty="0" smtClean="0"/>
              <a:t> 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부</a:t>
            </a:r>
            <a:r>
              <a:rPr lang="ko-KR" altLang="en-US" sz="2400" b="1" dirty="0" smtClean="0"/>
              <a:t>로 나눠 진행할 예정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FF00"/>
                </a:solidFill>
              </a:rPr>
              <a:t>1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부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err="1" smtClean="0"/>
              <a:t>펜타호에</a:t>
            </a:r>
            <a:r>
              <a:rPr lang="ko-KR" altLang="en-US" sz="2400" b="1" dirty="0" smtClean="0"/>
              <a:t> 대한 기본 개념 설명 및 설치과정 설명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FF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부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err="1" smtClean="0"/>
              <a:t>펜타호를</a:t>
            </a:r>
            <a:r>
              <a:rPr lang="ko-KR" altLang="en-US" sz="2400" b="1" dirty="0" smtClean="0"/>
              <a:t> 통해서 간단하게 </a:t>
            </a:r>
            <a:r>
              <a:rPr lang="ko-KR" altLang="en-US" sz="2400" b="1" dirty="0" err="1" smtClean="0"/>
              <a:t>엑셀파일에</a:t>
            </a:r>
            <a:r>
              <a:rPr lang="ko-KR" altLang="en-US" sz="2400" b="1" dirty="0" smtClean="0"/>
              <a:t> 담긴 데이터를 처리하기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896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펜타호</a:t>
            </a:r>
            <a:r>
              <a:rPr lang="ko-KR" altLang="en-US" dirty="0" smtClean="0"/>
              <a:t> 간단 설치 과정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펜타호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417748" y="2280453"/>
            <a:ext cx="4546364" cy="448358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번 폴더 안에 있는 링크로 들어가셔서 </a:t>
            </a:r>
            <a:r>
              <a:rPr lang="en-US" altLang="ko-KR" dirty="0" smtClean="0"/>
              <a:t>PDI</a:t>
            </a:r>
            <a:r>
              <a:rPr lang="ko-KR" altLang="en-US" dirty="0" smtClean="0"/>
              <a:t>를 다운로드 받으시면 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1.8GB</a:t>
            </a:r>
            <a:r>
              <a:rPr lang="ko-KR" altLang="en-US" dirty="0" smtClean="0"/>
              <a:t>라 시간이 조금 많이 걸립니다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4" y="2280453"/>
            <a:ext cx="7017782" cy="44835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38242" y="4785645"/>
            <a:ext cx="1461331" cy="4016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펜타호</a:t>
            </a:r>
            <a:r>
              <a:rPr lang="ko-KR" altLang="en-US" dirty="0" smtClean="0"/>
              <a:t> 간단 설치 과정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샘플 파일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8" y="2482019"/>
            <a:ext cx="5826992" cy="12728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1" y="3441646"/>
            <a:ext cx="5826987" cy="12634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95618" y="4387441"/>
            <a:ext cx="11176932" cy="222308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700" b="1" dirty="0" smtClean="0"/>
              <a:t>4 Test </a:t>
            </a:r>
            <a:r>
              <a:rPr lang="ko-KR" altLang="en-US" sz="1700" b="1" dirty="0" smtClean="0"/>
              <a:t>폴더 안에 있는 파일은 설치가 끝난 후 불러오기를 통하여 실행할 </a:t>
            </a:r>
            <a:r>
              <a:rPr lang="en-US" altLang="ko-KR" sz="1700" b="1" dirty="0" smtClean="0"/>
              <a:t>Transformation </a:t>
            </a:r>
            <a:r>
              <a:rPr lang="ko-KR" altLang="en-US" sz="1700" b="1" dirty="0" smtClean="0"/>
              <a:t>모듈입니다</a:t>
            </a:r>
            <a:r>
              <a:rPr lang="en-US" altLang="ko-KR" sz="1700" b="1" dirty="0" smtClean="0"/>
              <a:t>.</a:t>
            </a:r>
            <a:br>
              <a:rPr lang="en-US" altLang="ko-KR" sz="1700" b="1" dirty="0" smtClean="0"/>
            </a:br>
            <a:r>
              <a:rPr lang="en-US" altLang="ko-KR" sz="1700" b="1" dirty="0" smtClean="0"/>
              <a:t>-&gt; </a:t>
            </a:r>
            <a:r>
              <a:rPr lang="ko-KR" altLang="en-US" sz="1700" b="1" dirty="0" smtClean="0"/>
              <a:t>해당 모듈이 정상적으로 실행되면 이상 없이 설치가 끝난 것입니다</a:t>
            </a:r>
            <a:r>
              <a:rPr lang="en-US" altLang="ko-KR" sz="1700" b="1" dirty="0" smtClean="0"/>
              <a:t>.</a:t>
            </a:r>
            <a:endParaRPr lang="en-US" altLang="ko-KR" sz="1700" b="1" dirty="0"/>
          </a:p>
          <a:p>
            <a:pPr>
              <a:lnSpc>
                <a:spcPct val="150000"/>
              </a:lnSpc>
            </a:pPr>
            <a:r>
              <a:rPr lang="en-US" altLang="ko-KR" sz="1700" b="1" dirty="0" err="1" smtClean="0"/>
              <a:t>compSurvey</a:t>
            </a:r>
            <a:r>
              <a:rPr lang="en-US" altLang="ko-KR" sz="1700" b="1" dirty="0" smtClean="0"/>
              <a:t> </a:t>
            </a:r>
            <a:r>
              <a:rPr lang="ko-KR" altLang="en-US" sz="1700" b="1" dirty="0" smtClean="0"/>
              <a:t>폴더 안에는 다음 시간에 같이 </a:t>
            </a:r>
            <a:r>
              <a:rPr lang="ko-KR" altLang="en-US" sz="1700" b="1" dirty="0" err="1" smtClean="0"/>
              <a:t>펜타호</a:t>
            </a:r>
            <a:r>
              <a:rPr lang="ko-KR" altLang="en-US" sz="1700" b="1" dirty="0" smtClean="0"/>
              <a:t> 사용법을 연습할 때 필요한 샘플 데이터들이 들어있습니다</a:t>
            </a:r>
            <a:r>
              <a:rPr lang="en-US" altLang="ko-KR" sz="1700" b="1" dirty="0" smtClean="0"/>
              <a:t>.</a:t>
            </a:r>
            <a:endParaRPr lang="ko-KR" altLang="en-US" sz="17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1" y="4064828"/>
            <a:ext cx="5826987" cy="5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미리 알아야할 핵심 키워드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코딩 관련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8712" y="1905712"/>
            <a:ext cx="10554574" cy="4952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코드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(Code)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컴퓨터가 이해할 수 있는 프로그래밍 언어로 적힌 문자열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블록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단일 기능을 하는 코드 들을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모아놓은 것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>-&gt; Ex : </a:t>
            </a:r>
            <a:r>
              <a:rPr lang="ko-KR" altLang="en-US" sz="2000" b="1" dirty="0" smtClean="0"/>
              <a:t>엑셀 문서 데이터 불러오기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문자열 자르기</a:t>
            </a:r>
            <a:r>
              <a:rPr lang="en-US" altLang="ko-KR" sz="2000" b="1" dirty="0" smtClean="0"/>
              <a:t>, DB</a:t>
            </a:r>
            <a:r>
              <a:rPr lang="ko-KR" altLang="en-US" sz="2000" b="1" dirty="0" smtClean="0"/>
              <a:t>에 저장하기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코딩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컴퓨터에게 작업을 시키기 위해 코드로 이뤄진 명령문을 작성 및 전달하는 행위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블록 코딩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블록으로 </a:t>
            </a:r>
            <a:r>
              <a:rPr lang="ko-KR" altLang="en-US" sz="2000" b="1" dirty="0" err="1" smtClean="0"/>
              <a:t>코딩하는</a:t>
            </a:r>
            <a:r>
              <a:rPr lang="ko-KR" altLang="en-US" sz="2000" b="1" dirty="0" smtClean="0"/>
              <a:t> 행위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00"/>
                </a:solidFill>
              </a:rPr>
              <a:t>모듈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하나의 완전한 기능을 수행할 수 있는 독립된 실체</a:t>
            </a:r>
            <a:r>
              <a:rPr lang="en-US" altLang="ko-KR" sz="2000" b="1" dirty="0"/>
              <a:t>/</a:t>
            </a:r>
            <a:r>
              <a:rPr lang="ko-KR" altLang="en-US" sz="2000" b="1" dirty="0" smtClean="0"/>
              <a:t>부품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개별 기능을 수행하는 블록 들이 모여서 완전한 기능을 수행하는 모듈이 될 수 있음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1442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760"/>
            <a:ext cx="6606840" cy="5187298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6606840" y="841760"/>
            <a:ext cx="5400001" cy="518729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 err="1" smtClean="0"/>
              <a:t>레고</a:t>
            </a:r>
            <a:r>
              <a:rPr lang="ko-KR" altLang="en-US" sz="1600" b="1" dirty="0" smtClean="0"/>
              <a:t> 조각 </a:t>
            </a:r>
            <a:r>
              <a:rPr lang="en-US" altLang="ko-KR" sz="1600" b="1" dirty="0" smtClean="0"/>
              <a:t>= </a:t>
            </a:r>
            <a:r>
              <a:rPr lang="ko-KR" altLang="en-US" sz="1600" b="1" dirty="0" smtClean="0"/>
              <a:t>블록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 smtClean="0"/>
              <a:t>레고</a:t>
            </a:r>
            <a:r>
              <a:rPr lang="ko-KR" altLang="en-US" sz="1600" b="1" dirty="0" smtClean="0"/>
              <a:t> 조각들이 모여서 이뤄진 집 </a:t>
            </a:r>
            <a:r>
              <a:rPr lang="en-US" altLang="ko-KR" sz="1600" b="1" dirty="0" smtClean="0"/>
              <a:t>= </a:t>
            </a:r>
            <a:r>
              <a:rPr lang="ko-KR" altLang="en-US" sz="1600" b="1" dirty="0" smtClean="0"/>
              <a:t>모듈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코딩 과정이 너무 어려워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초심자들이 익히기 어렵기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때문에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코딩 교육에서 블록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코딩을 많이 활용합니다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코드나 명령이 적혀있는 블록을 순서대로 조합해서 컴퓨터가 자신이 의도한대로 작업하게 만드는 것입니다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블록 코딩이 보통 블록들을 마우스로 드래그하는 식으로 많이 구현이 되어있어 코딩보다는 상대적으로 쉬우나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여전히 코드로부터 자유롭지는 못합니다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이미지 출처 </a:t>
            </a:r>
            <a:r>
              <a:rPr lang="en-US" altLang="ko-KR" sz="1400" b="1" dirty="0">
                <a:hlinkClick r:id="rId3"/>
              </a:rPr>
              <a:t>http://</a:t>
            </a:r>
            <a:r>
              <a:rPr lang="en-US" altLang="ko-KR" sz="1400" b="1" dirty="0" smtClean="0">
                <a:hlinkClick r:id="rId3"/>
              </a:rPr>
              <a:t>www.nise.go.kr/sedu/pe/pe1/page5_01.html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848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미리 알아야할 </a:t>
            </a:r>
            <a:r>
              <a:rPr lang="ko-KR" altLang="en-US" dirty="0" smtClean="0"/>
              <a:t>핵심 키워드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데이터 관련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8712" y="2004969"/>
            <a:ext cx="10554574" cy="4739779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FFFF00"/>
                </a:solidFill>
              </a:rPr>
              <a:t>데이터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(Data)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문자</a:t>
            </a:r>
            <a:r>
              <a:rPr lang="en-US" altLang="ko-KR" sz="2400" b="1" dirty="0" smtClean="0"/>
              <a:t>,</a:t>
            </a:r>
            <a:r>
              <a:rPr lang="ko-KR" altLang="en-US" sz="2400" b="1" dirty="0" smtClean="0"/>
              <a:t>숫자</a:t>
            </a:r>
            <a:r>
              <a:rPr lang="en-US" altLang="ko-KR" sz="2400" b="1" dirty="0" smtClean="0"/>
              <a:t>,</a:t>
            </a:r>
            <a:r>
              <a:rPr lang="ko-KR" altLang="en-US" sz="2400" b="1" dirty="0" smtClean="0"/>
              <a:t>소리</a:t>
            </a:r>
            <a:r>
              <a:rPr lang="en-US" altLang="ko-KR" sz="2400" b="1" dirty="0" smtClean="0"/>
              <a:t>,</a:t>
            </a:r>
            <a:r>
              <a:rPr lang="ko-KR" altLang="en-US" sz="2400" b="1" dirty="0" smtClean="0"/>
              <a:t>그림</a:t>
            </a:r>
            <a:r>
              <a:rPr lang="en-US" altLang="ko-KR" sz="2400" b="1" dirty="0" smtClean="0"/>
              <a:t>,</a:t>
            </a:r>
            <a:r>
              <a:rPr lang="ko-KR" altLang="en-US" sz="2400" b="1" dirty="0" smtClean="0"/>
              <a:t>영상 단어 등의 형태로 된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의미 단위</a:t>
            </a:r>
            <a:r>
              <a:rPr lang="ko-KR" altLang="en-US" sz="2400" b="1" dirty="0" smtClean="0"/>
              <a:t>이며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             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기초적인 자료</a:t>
            </a:r>
            <a:r>
              <a:rPr lang="ko-KR" altLang="en-US" sz="2400" b="1" dirty="0" smtClean="0"/>
              <a:t>를 의미한다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보통 연구나 조사 등의 바탕이 되는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             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재료</a:t>
            </a:r>
            <a:r>
              <a:rPr lang="ko-KR" altLang="en-US" sz="2400" b="1" dirty="0" smtClean="0"/>
              <a:t>를 의미한다</a:t>
            </a:r>
            <a:r>
              <a:rPr lang="en-US" altLang="ko-KR" sz="2400" b="1" dirty="0" smtClean="0"/>
              <a:t>. –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처리 과정을 거쳐야만 활용할 수 있는 원료</a:t>
            </a:r>
            <a:endParaRPr lang="en-US" altLang="ko-KR" sz="2400" b="1" dirty="0" smtClean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FFFF00"/>
                </a:solidFill>
              </a:rPr>
              <a:t>정보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(information)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데이터를 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의미 있게 정리</a:t>
            </a:r>
            <a:r>
              <a:rPr lang="ko-KR" altLang="en-US" sz="2400" b="1" dirty="0" smtClean="0"/>
              <a:t>하여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활용할 수 있는 형태로 만든 것</a:t>
            </a:r>
            <a:endParaRPr lang="en-US" altLang="ko-KR" sz="2400" b="1" dirty="0" smtClean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FFFF00"/>
                </a:solidFill>
              </a:rPr>
              <a:t>데이터 처리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데이터의 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내용을 수정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삭제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추가하는 등의 처리과정</a:t>
            </a:r>
            <a:r>
              <a:rPr lang="ko-KR" altLang="en-US" sz="2400" b="1" dirty="0" smtClean="0"/>
              <a:t>을 통하여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           </a:t>
            </a:r>
            <a:r>
              <a:rPr lang="ko-KR" altLang="en-US" sz="2400" b="1" dirty="0" smtClean="0"/>
              <a:t>해당 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데이터를 목적에 맞게 활용할 수 있는 </a:t>
            </a:r>
            <a:r>
              <a:rPr lang="ko-KR" altLang="en-US" sz="2400" b="1" dirty="0">
                <a:solidFill>
                  <a:srgbClr val="FFFF00"/>
                </a:solidFill>
              </a:rPr>
              <a:t>정보</a:t>
            </a:r>
            <a:r>
              <a:rPr lang="ko-KR" altLang="en-US" sz="2400" b="1" dirty="0" smtClean="0">
                <a:solidFill>
                  <a:srgbClr val="FFFF00"/>
                </a:solidFill>
              </a:rPr>
              <a:t>로 만드는 것</a:t>
            </a:r>
            <a:endParaRPr lang="en-US" altLang="ko-KR" sz="24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미리 알아야할 </a:t>
            </a:r>
            <a:r>
              <a:rPr lang="ko-KR" altLang="en-US" dirty="0" smtClean="0"/>
              <a:t>핵심 키워드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데이터 관련 </a:t>
            </a:r>
            <a:r>
              <a:rPr lang="en-US" altLang="ko-KR" dirty="0" smtClean="0"/>
              <a:t>#2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8711" y="2136444"/>
            <a:ext cx="10957393" cy="4520729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정형 데이터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정해진 규칙에 맞게 정리되어 의미 파악이 상대적으로 쉬운 데이터를 의미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엑셀 파일 안에 정리된 인적사항</a:t>
            </a:r>
            <a:r>
              <a:rPr lang="en-US" altLang="ko-KR" sz="2000" b="1" dirty="0" smtClean="0"/>
              <a:t>, DB</a:t>
            </a:r>
            <a:r>
              <a:rPr lang="ko-KR" altLang="en-US" sz="2000" b="1" dirty="0" smtClean="0"/>
              <a:t>에 저장된 값 등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비정형 </a:t>
            </a:r>
            <a:r>
              <a:rPr lang="ko-KR" altLang="en-US" sz="2000" b="1" dirty="0">
                <a:solidFill>
                  <a:srgbClr val="FFFF00"/>
                </a:solidFill>
              </a:rPr>
              <a:t>데이터 </a:t>
            </a:r>
            <a:r>
              <a:rPr lang="en-US" altLang="ko-KR" sz="2000" b="1" dirty="0"/>
              <a:t>: </a:t>
            </a:r>
            <a:r>
              <a:rPr lang="ko-KR" altLang="en-US" sz="2000" b="1" dirty="0" smtClean="0"/>
              <a:t>정해진 규칙이 없어서 의미 파악이 상대적으로 힘든 데이터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블로그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티스토리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네이버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그 외 기타 사이트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에서 수집한 댓글 들</a:t>
            </a:r>
            <a:r>
              <a:rPr lang="en-US" altLang="ko-KR" sz="2000" b="1" dirty="0">
                <a:solidFill>
                  <a:srgbClr val="FFFF00"/>
                </a:solidFill>
              </a:rPr>
              <a:t/>
            </a:r>
            <a:br>
              <a:rPr lang="en-US" altLang="ko-KR" sz="2000" b="1" dirty="0">
                <a:solidFill>
                  <a:srgbClr val="FFFF00"/>
                </a:solidFill>
              </a:rPr>
            </a:br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음성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영상으로 이뤄진 데이터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별도의 메타데이터가 없는 경우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FFFF00"/>
                </a:solidFill>
              </a:rPr>
              <a:t>메타데이터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(metadata)</a:t>
            </a:r>
            <a:r>
              <a:rPr lang="en-US" altLang="ko-KR" sz="2000" b="1" dirty="0" smtClean="0"/>
              <a:t> : </a:t>
            </a:r>
            <a:r>
              <a:rPr lang="ko-KR" altLang="en-US" sz="2000" b="1" dirty="0" smtClean="0"/>
              <a:t>데이터에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대한 데이터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다른 데이터를 설명해주는 데이터이다</a:t>
            </a:r>
            <a:r>
              <a:rPr lang="en-US" altLang="ko-KR" sz="2000" b="1" dirty="0" smtClean="0"/>
              <a:t>.</a:t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-&gt; </a:t>
            </a:r>
            <a:r>
              <a:rPr lang="ko-KR" altLang="en-US" sz="2000" b="1" dirty="0" err="1" smtClean="0"/>
              <a:t>유투브</a:t>
            </a:r>
            <a:r>
              <a:rPr lang="ko-KR" altLang="en-US" sz="2000" b="1" dirty="0" smtClean="0"/>
              <a:t> 영상에 달려있는 영상 제목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업로드 날짜 등은 해당 영상을 설명하는 메타데이터다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75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미리 알아야할 </a:t>
            </a:r>
            <a:r>
              <a:rPr lang="ko-KR" altLang="en-US" dirty="0" smtClean="0"/>
              <a:t>핵심 키워드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18712" y="2004969"/>
            <a:ext cx="10554574" cy="47397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</a:rPr>
              <a:t>GUI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그래픽 사용자 인터페이스의 약자로 사용자가 편리하게 사용할 </a:t>
            </a:r>
            <a:r>
              <a:rPr lang="ko-KR" altLang="en-US" sz="2400" b="1" dirty="0" smtClean="0"/>
              <a:t>수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ko-KR" altLang="en-US" sz="2400" b="1" dirty="0" smtClean="0"/>
              <a:t>있도록 </a:t>
            </a:r>
            <a:r>
              <a:rPr lang="ko-KR" altLang="en-US" sz="2400" b="1" dirty="0"/>
              <a:t>입출력 등의 기능을 알기 쉬운 아이콘 등의 그래픽으로 나타낸 </a:t>
            </a:r>
            <a:r>
              <a:rPr lang="ko-KR" altLang="en-US" sz="2400" b="1" dirty="0" smtClean="0"/>
              <a:t>것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FF00"/>
                </a:solidFill>
              </a:rPr>
              <a:t>Workflow</a:t>
            </a:r>
            <a:r>
              <a:rPr lang="en-US" altLang="ko-KR" sz="2400" b="1" dirty="0" smtClean="0"/>
              <a:t> : </a:t>
            </a:r>
            <a:r>
              <a:rPr lang="ko-KR" altLang="en-US" sz="2400" b="1" dirty="0"/>
              <a:t>작업 절차를 통한 정보 또는 업무의 </a:t>
            </a:r>
            <a:r>
              <a:rPr lang="ko-KR" altLang="en-US" sz="2400" b="1" dirty="0" smtClean="0"/>
              <a:t>이동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작업의 흐름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을 의미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-&gt; </a:t>
            </a:r>
            <a:r>
              <a:rPr lang="ko-KR" altLang="en-US" sz="2400" b="1" dirty="0" smtClean="0"/>
              <a:t>개별 작업 단위들을 연결하여 데이터를 순차적으로 처리하게 만든 것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7372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4294967295"/>
          </p:nvPr>
        </p:nvSpPr>
        <p:spPr>
          <a:xfrm>
            <a:off x="202243" y="4985526"/>
            <a:ext cx="11613735" cy="17340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Pentaho</a:t>
            </a:r>
            <a:r>
              <a:rPr lang="ko-KR" altLang="en-US" sz="1500" b="1" dirty="0"/>
              <a:t>는 데이터 </a:t>
            </a:r>
            <a:r>
              <a:rPr lang="ko-KR" altLang="en-US" sz="1500" b="1" dirty="0" smtClean="0"/>
              <a:t>처리 </a:t>
            </a:r>
            <a:r>
              <a:rPr lang="ko-KR" altLang="en-US" sz="1500" b="1" dirty="0"/>
              <a:t>솔루션으로 </a:t>
            </a:r>
            <a:r>
              <a:rPr lang="ko-KR" altLang="en-US" sz="1500" b="1" dirty="0" smtClean="0"/>
              <a:t>다양한 기능을 제공하며 크게 기업용 </a:t>
            </a:r>
            <a:r>
              <a:rPr lang="ko-KR" altLang="en-US" sz="1500" b="1" dirty="0"/>
              <a:t>버전과 </a:t>
            </a:r>
            <a:r>
              <a:rPr lang="ko-KR" altLang="en-US" sz="1500" b="1" dirty="0" err="1"/>
              <a:t>커뮤니티용</a:t>
            </a:r>
            <a:r>
              <a:rPr lang="ko-KR" altLang="en-US" sz="1500" b="1" dirty="0"/>
              <a:t> </a:t>
            </a:r>
            <a:r>
              <a:rPr lang="ko-KR" altLang="en-US" sz="1500" b="1" dirty="0" smtClean="0"/>
              <a:t>버전으로 나뉩니다</a:t>
            </a:r>
            <a:r>
              <a:rPr lang="en-US" altLang="ko-KR" sz="1500" b="1" dirty="0" smtClean="0"/>
              <a:t>.</a:t>
            </a:r>
            <a:br>
              <a:rPr lang="en-US" altLang="ko-KR" sz="1500" b="1" dirty="0" smtClean="0"/>
            </a:br>
            <a:r>
              <a:rPr lang="en-US" altLang="ko-KR" sz="1500" b="1" dirty="0" smtClean="0"/>
              <a:t>Pentaho </a:t>
            </a:r>
            <a:r>
              <a:rPr lang="en-US" altLang="ko-KR" sz="1500" b="1" dirty="0"/>
              <a:t>Enterprise Edition</a:t>
            </a:r>
            <a:r>
              <a:rPr lang="ko-KR" altLang="en-US" sz="1500" b="1" dirty="0"/>
              <a:t>은 정형 및 비정형 데이터에 대해 </a:t>
            </a:r>
            <a:r>
              <a:rPr lang="ko-KR" altLang="en-US" sz="1500" b="1" dirty="0" smtClean="0"/>
              <a:t>수집부터</a:t>
            </a:r>
            <a:r>
              <a:rPr lang="en-US" altLang="ko-KR" sz="1500" b="1" dirty="0"/>
              <a:t> </a:t>
            </a:r>
            <a:r>
              <a:rPr lang="ko-KR" altLang="en-US" sz="1500" b="1" dirty="0" smtClean="0"/>
              <a:t>변환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적재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분석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그리고 시각화까지 일련의 과정을 </a:t>
            </a:r>
            <a:r>
              <a:rPr lang="ko-KR" altLang="en-US" sz="1500" b="1" dirty="0" smtClean="0"/>
              <a:t>모두</a:t>
            </a:r>
            <a:r>
              <a:rPr lang="en-US" altLang="ko-KR" sz="1500" b="1" dirty="0" smtClean="0"/>
              <a:t/>
            </a:r>
            <a:br>
              <a:rPr lang="en-US" altLang="ko-KR" sz="1500" b="1" dirty="0" smtClean="0"/>
            </a:br>
            <a:r>
              <a:rPr lang="ko-KR" altLang="en-US" sz="1500" b="1" dirty="0" smtClean="0"/>
              <a:t>제공하는 </a:t>
            </a:r>
            <a:r>
              <a:rPr lang="ko-KR" altLang="en-US" sz="1500" b="1" dirty="0" err="1"/>
              <a:t>원스탑</a:t>
            </a:r>
            <a:r>
              <a:rPr lang="ko-KR" altLang="en-US" sz="1500" b="1" dirty="0"/>
              <a:t> </a:t>
            </a:r>
            <a:r>
              <a:rPr lang="ko-KR" altLang="en-US" sz="1500" b="1" dirty="0" smtClean="0"/>
              <a:t>빅데이터</a:t>
            </a:r>
            <a:r>
              <a:rPr lang="en-US" altLang="ko-KR" sz="1500" b="1" dirty="0"/>
              <a:t> </a:t>
            </a:r>
            <a:r>
              <a:rPr lang="ko-KR" altLang="en-US" sz="1500" b="1" dirty="0" smtClean="0"/>
              <a:t>솔루션입니다</a:t>
            </a:r>
            <a:r>
              <a:rPr lang="en-US" altLang="ko-KR" sz="1500" b="1" dirty="0" smtClean="0"/>
              <a:t>. (</a:t>
            </a:r>
            <a:r>
              <a:rPr lang="ko-KR" altLang="en-US" sz="1500" b="1" dirty="0" smtClean="0"/>
              <a:t>이하 </a:t>
            </a:r>
            <a:r>
              <a:rPr lang="en-US" altLang="ko-KR" sz="1500" b="1" dirty="0" smtClean="0"/>
              <a:t>Pentaho EE)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FFF00"/>
                </a:solidFill>
              </a:rPr>
              <a:t>커뮤니티 버전인 </a:t>
            </a:r>
            <a:r>
              <a:rPr lang="en-US" altLang="ko-KR" sz="1500" b="1" dirty="0" smtClean="0">
                <a:solidFill>
                  <a:srgbClr val="FFFF00"/>
                </a:solidFill>
              </a:rPr>
              <a:t>Pentaho Community Edition</a:t>
            </a:r>
            <a:r>
              <a:rPr lang="en-US" altLang="ko-KR" sz="1500" b="1" dirty="0">
                <a:solidFill>
                  <a:srgbClr val="FFFF00"/>
                </a:solidFill>
              </a:rPr>
              <a:t> </a:t>
            </a:r>
            <a:r>
              <a:rPr lang="en-US" altLang="ko-KR" sz="15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500" b="1" dirty="0">
                <a:solidFill>
                  <a:srgbClr val="FFFF00"/>
                </a:solidFill>
              </a:rPr>
              <a:t>이하 </a:t>
            </a:r>
            <a:r>
              <a:rPr lang="en-US" altLang="ko-KR" sz="1500" b="1" dirty="0">
                <a:solidFill>
                  <a:srgbClr val="FFFF00"/>
                </a:solidFill>
              </a:rPr>
              <a:t>Pentaho </a:t>
            </a:r>
            <a:r>
              <a:rPr lang="en-US" altLang="ko-KR" sz="1500" b="1" dirty="0" smtClean="0">
                <a:solidFill>
                  <a:srgbClr val="FFFF00"/>
                </a:solidFill>
              </a:rPr>
              <a:t>CE)</a:t>
            </a:r>
            <a:r>
              <a:rPr lang="ko-KR" altLang="en-US" sz="1500" b="1" dirty="0" smtClean="0">
                <a:solidFill>
                  <a:srgbClr val="FFFF00"/>
                </a:solidFill>
              </a:rPr>
              <a:t>은 </a:t>
            </a:r>
            <a:r>
              <a:rPr lang="en-US" altLang="ko-KR" sz="1500" b="1" dirty="0" smtClean="0">
                <a:solidFill>
                  <a:srgbClr val="FFFF00"/>
                </a:solidFill>
              </a:rPr>
              <a:t>EE</a:t>
            </a:r>
            <a:r>
              <a:rPr lang="ko-KR" altLang="en-US" sz="1500" b="1" dirty="0" smtClean="0">
                <a:solidFill>
                  <a:srgbClr val="FFFF00"/>
                </a:solidFill>
              </a:rPr>
              <a:t>에 비해 기능적인 제한이 있는 버전입니다</a:t>
            </a:r>
            <a:r>
              <a:rPr lang="en-US" altLang="ko-KR" sz="1500" b="1" dirty="0" smtClean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8" y="104907"/>
            <a:ext cx="11761867" cy="4574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5882" y="4700892"/>
            <a:ext cx="5749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그림 출처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빅데이터 통합 플랫폼 소개 </a:t>
            </a:r>
            <a:r>
              <a:rPr lang="en-US" altLang="ko-KR" sz="1100" dirty="0" err="1" smtClean="0"/>
              <a:t>Lumada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플랫폼 </a:t>
            </a:r>
            <a:r>
              <a:rPr lang="en-US" altLang="ko-KR" sz="1100" dirty="0" smtClean="0"/>
              <a:t>- </a:t>
            </a:r>
            <a:r>
              <a:rPr lang="ko-KR" altLang="en-US" sz="1100" dirty="0" smtClean="0"/>
              <a:t>효성인포메이션시스템 </a:t>
            </a:r>
            <a:r>
              <a:rPr lang="en-US" altLang="ko-KR" sz="1100" dirty="0" smtClean="0"/>
              <a:t>16</a:t>
            </a:r>
            <a:r>
              <a:rPr lang="ko-KR" altLang="en-US" sz="1100" dirty="0" smtClean="0"/>
              <a:t>페이지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485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6" y="153825"/>
            <a:ext cx="10382774" cy="4870938"/>
          </a:xfrm>
          <a:prstGeom prst="rect">
            <a:avLst/>
          </a:prstGeom>
        </p:spPr>
      </p:pic>
      <p:sp>
        <p:nvSpPr>
          <p:cNvPr id="3" name="내용 개체 틀 7"/>
          <p:cNvSpPr txBox="1">
            <a:spLocks/>
          </p:cNvSpPr>
          <p:nvPr/>
        </p:nvSpPr>
        <p:spPr>
          <a:xfrm>
            <a:off x="817726" y="5256377"/>
            <a:ext cx="10382774" cy="14691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300" b="1" dirty="0" smtClean="0"/>
              <a:t>Pentaho</a:t>
            </a:r>
            <a:r>
              <a:rPr lang="ko-KR" altLang="en-US" sz="1300" b="1" dirty="0" smtClean="0"/>
              <a:t>는 여러 애플리케이션으로 이뤄진 복합 솔루션이며 크게 클라이언트 애플리케이션과 서버 애플리케이션으로 나눌 수 있습니다</a:t>
            </a:r>
            <a:r>
              <a:rPr lang="en-US" altLang="ko-KR" sz="13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1" dirty="0" err="1" smtClean="0"/>
              <a:t>서버단과</a:t>
            </a:r>
            <a:r>
              <a:rPr lang="ko-KR" altLang="en-US" sz="1300" b="1" dirty="0" smtClean="0"/>
              <a:t> 클라이언트단이 조합되어 빅데이터 통합 및 처리부터 자동화 및 시각화까지 모두 처리가 가능합니다</a:t>
            </a:r>
            <a:r>
              <a:rPr lang="en-US" altLang="ko-KR" sz="13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1" dirty="0" smtClean="0"/>
              <a:t>대표적인 </a:t>
            </a:r>
            <a:r>
              <a:rPr lang="ko-KR" altLang="en-US" sz="1300" b="1" dirty="0"/>
              <a:t>클라이언트 </a:t>
            </a:r>
            <a:r>
              <a:rPr lang="ko-KR" altLang="en-US" sz="1300" b="1" dirty="0" smtClean="0"/>
              <a:t>애플리케이션으로</a:t>
            </a:r>
            <a:r>
              <a:rPr lang="en-US" altLang="ko-KR" sz="1300" b="1" dirty="0" smtClean="0"/>
              <a:t> PDI</a:t>
            </a:r>
            <a:r>
              <a:rPr lang="ko-KR" altLang="en-US" sz="1300" b="1" dirty="0" smtClean="0"/>
              <a:t>가 있고</a:t>
            </a:r>
            <a:r>
              <a:rPr lang="en-US" altLang="ko-KR" sz="1300" b="1" dirty="0" smtClean="0"/>
              <a:t>, </a:t>
            </a:r>
            <a:r>
              <a:rPr lang="ko-KR" altLang="en-US" sz="1300" b="1" dirty="0" smtClean="0"/>
              <a:t>대표적인 </a:t>
            </a:r>
            <a:r>
              <a:rPr lang="ko-KR" altLang="en-US" sz="1300" b="1" dirty="0"/>
              <a:t>서버 애플리케이션으로 </a:t>
            </a:r>
            <a:r>
              <a:rPr lang="en-US" altLang="ko-KR" sz="1300" b="1" dirty="0" smtClean="0"/>
              <a:t>PBA</a:t>
            </a:r>
            <a:r>
              <a:rPr lang="ko-KR" altLang="en-US" sz="1300" b="1" dirty="0" smtClean="0"/>
              <a:t>가 있습니다</a:t>
            </a:r>
            <a:r>
              <a:rPr lang="en-US" altLang="ko-KR" sz="1300" b="1" dirty="0" smtClean="0"/>
              <a:t>.</a:t>
            </a:r>
            <a:endParaRPr lang="en-US" altLang="ko-KR" sz="13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20441" y="5068367"/>
            <a:ext cx="468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그림 출처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빅데이터 통합 분석 플랫폼 </a:t>
            </a:r>
            <a:r>
              <a:rPr lang="en-US" altLang="ko-KR" sz="1100" dirty="0" smtClean="0"/>
              <a:t>- </a:t>
            </a:r>
            <a:r>
              <a:rPr lang="ko-KR" altLang="en-US" sz="1100" dirty="0" smtClean="0"/>
              <a:t>효성인포메이션시스템 </a:t>
            </a:r>
            <a:r>
              <a:rPr lang="en-US" altLang="ko-KR" sz="1100" dirty="0" smtClean="0"/>
              <a:t>19</a:t>
            </a:r>
            <a:r>
              <a:rPr lang="ko-KR" altLang="en-US" sz="1100" dirty="0" smtClean="0"/>
              <a:t>페이지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205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708</TotalTime>
  <Words>737</Words>
  <Application>Microsoft Office PowerPoint</Application>
  <PresentationFormat>와이드스크린</PresentationFormat>
  <Paragraphs>121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Century Gothic</vt:lpstr>
      <vt:lpstr>Wingdings 2</vt:lpstr>
      <vt:lpstr>명언</vt:lpstr>
      <vt:lpstr>펜타호 사용법 워크샾 #1  기본 컨셉 및 설치</vt:lpstr>
      <vt:lpstr>워크샾 진행과정 설명</vt:lpstr>
      <vt:lpstr>미리 알아야할 핵심 키워드 – 코딩 관련</vt:lpstr>
      <vt:lpstr>PowerPoint 프레젠테이션</vt:lpstr>
      <vt:lpstr>미리 알아야할 핵심 키워드 – 데이터 관련 #1</vt:lpstr>
      <vt:lpstr>미리 알아야할 핵심 키워드 – 데이터 관련 #2</vt:lpstr>
      <vt:lpstr>미리 알아야할 핵심 키워드 – 기타</vt:lpstr>
      <vt:lpstr>PowerPoint 프레젠테이션</vt:lpstr>
      <vt:lpstr>PowerPoint 프레젠테이션</vt:lpstr>
      <vt:lpstr>PowerPoint 프레젠테이션</vt:lpstr>
      <vt:lpstr>What is                     ? Low_code GUI 데이터 처리 Tool !</vt:lpstr>
      <vt:lpstr>  Pentaho가 데이터를 처리하는 기본 원리</vt:lpstr>
      <vt:lpstr>Pentaho의 데이터 처리 모듈 및 기본 작업 단위</vt:lpstr>
      <vt:lpstr>PowerPoint 프레젠테이션</vt:lpstr>
      <vt:lpstr>PowerPoint 프레젠테이션</vt:lpstr>
      <vt:lpstr>워크샾을 위한 펜타호 간단 설치 과정 설명</vt:lpstr>
      <vt:lpstr>펜타호 간단 설치 과정 - 설치 과정 안내</vt:lpstr>
      <vt:lpstr>펜타호 간단 설치 과정 – JDK 설치</vt:lpstr>
      <vt:lpstr>펜타호 간단 설치 과정 – JDK 환경 설정</vt:lpstr>
      <vt:lpstr>펜타호 간단 설치 과정 – 펜타호 설치</vt:lpstr>
      <vt:lpstr>펜타호 간단 설치 과정 – 샘플 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 개괄</dc:title>
  <dc:creator>김정엽</dc:creator>
  <cp:lastModifiedBy>김정엽</cp:lastModifiedBy>
  <cp:revision>304</cp:revision>
  <dcterms:created xsi:type="dcterms:W3CDTF">2021-04-12T05:55:29Z</dcterms:created>
  <dcterms:modified xsi:type="dcterms:W3CDTF">2021-05-21T07:56:19Z</dcterms:modified>
</cp:coreProperties>
</file>